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7"/>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2" r:id="rId14"/>
    <p:sldId id="263" r:id="rId15"/>
    <p:sldId id="264" r:id="rId16"/>
    <p:sldId id="295" r:id="rId17"/>
    <p:sldId id="296" r:id="rId18"/>
    <p:sldId id="297" r:id="rId19"/>
    <p:sldId id="265" r:id="rId20"/>
    <p:sldId id="266" r:id="rId21"/>
    <p:sldId id="298" r:id="rId22"/>
    <p:sldId id="267" r:id="rId23"/>
    <p:sldId id="268" r:id="rId24"/>
    <p:sldId id="269" r:id="rId25"/>
    <p:sldId id="270" r:id="rId26"/>
    <p:sldId id="299" r:id="rId27"/>
    <p:sldId id="30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6" r:id="rId42"/>
    <p:sldId id="302" r:id="rId43"/>
    <p:sldId id="287" r:id="rId44"/>
    <p:sldId id="28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5556" autoAdjust="0"/>
  </p:normalViewPr>
  <p:slideViewPr>
    <p:cSldViewPr snapToGrid="0">
      <p:cViewPr varScale="1">
        <p:scale>
          <a:sx n="86" d="100"/>
          <a:sy n="86" d="100"/>
        </p:scale>
        <p:origin x="15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0F6FC"/>
                </a:solidFill>
                <a:effectLst/>
                <a:latin typeface="-apple-system"/>
              </a:rPr>
              <a:t>Service-to-Service Authentication is critical in microservice architectures to ensure secure communication between services and prevent unauthorized access.</a:t>
            </a:r>
          </a:p>
          <a:p>
            <a:pPr algn="l">
              <a:buFont typeface="Arial" panose="020B0604020202020204" pitchFamily="34" charset="0"/>
              <a:buChar char="•"/>
            </a:pPr>
            <a:r>
              <a:rPr lang="en-US" b="0" i="0" dirty="0">
                <a:solidFill>
                  <a:srgbClr val="F0F6FC"/>
                </a:solidFill>
                <a:effectLst/>
                <a:latin typeface="-apple-system"/>
              </a:rPr>
              <a:t>Envoy provides multiple ways to secure services, which include TLS/</a:t>
            </a:r>
            <a:r>
              <a:rPr lang="en-US" b="0" i="0" dirty="0" err="1">
                <a:solidFill>
                  <a:srgbClr val="F0F6FC"/>
                </a:solidFill>
                <a:effectLst/>
                <a:latin typeface="-apple-system"/>
              </a:rPr>
              <a:t>mTLS</a:t>
            </a:r>
            <a:r>
              <a:rPr lang="en-US" b="0" i="0" dirty="0">
                <a:solidFill>
                  <a:srgbClr val="F0F6FC"/>
                </a:solidFill>
                <a:effectLst/>
                <a:latin typeface="-apple-system"/>
              </a:rPr>
              <a:t>, JWT, OAuth2 and custom authorization filters.</a:t>
            </a:r>
          </a:p>
          <a:p>
            <a:pPr algn="l">
              <a:buFont typeface="Arial" panose="020B0604020202020204" pitchFamily="34" charset="0"/>
              <a:buChar char="•"/>
            </a:pPr>
            <a:r>
              <a:rPr lang="en-US" b="0" i="0" dirty="0" err="1">
                <a:solidFill>
                  <a:srgbClr val="F0F6FC"/>
                </a:solidFill>
                <a:effectLst/>
                <a:latin typeface="-apple-system"/>
              </a:rPr>
              <a:t>mTLS</a:t>
            </a:r>
            <a:r>
              <a:rPr lang="en-US" b="0" i="0" dirty="0">
                <a:solidFill>
                  <a:srgbClr val="F0F6FC"/>
                </a:solidFill>
                <a:effectLst/>
                <a:latin typeface="-apple-system"/>
              </a:rPr>
              <a:t> (Mutual TLS): Mutual TLS, or </a:t>
            </a:r>
            <a:r>
              <a:rPr lang="en-US" b="0" i="0" dirty="0" err="1">
                <a:solidFill>
                  <a:srgbClr val="F0F6FC"/>
                </a:solidFill>
                <a:effectLst/>
                <a:latin typeface="-apple-system"/>
              </a:rPr>
              <a:t>mTLS</a:t>
            </a:r>
            <a:r>
              <a:rPr lang="en-US" b="0" i="0" dirty="0">
                <a:solidFill>
                  <a:srgbClr val="F0F6FC"/>
                </a:solidFill>
                <a:effectLst/>
                <a:latin typeface="-apple-system"/>
              </a:rPr>
              <a:t> for short, is a method for mutual authentication. </a:t>
            </a:r>
            <a:r>
              <a:rPr lang="en-US" b="0" i="0" dirty="0" err="1">
                <a:solidFill>
                  <a:srgbClr val="F0F6FC"/>
                </a:solidFill>
                <a:effectLst/>
                <a:latin typeface="-apple-system"/>
              </a:rPr>
              <a:t>mTLS</a:t>
            </a:r>
            <a:r>
              <a:rPr lang="en-US" b="0" i="0" dirty="0">
                <a:solidFill>
                  <a:srgbClr val="F0F6FC"/>
                </a:solidFill>
                <a:effectLst/>
                <a:latin typeface="-apple-system"/>
              </a:rPr>
              <a:t> ensures that the parties at each end of a network connection are who they claim to be by verifying that they both have the correct private key. The information within their respective TLS certificates provides additional verification. </a:t>
            </a:r>
            <a:r>
              <a:rPr lang="en-US" b="0" i="0" dirty="0" err="1">
                <a:solidFill>
                  <a:srgbClr val="F0F6FC"/>
                </a:solidFill>
                <a:effectLst/>
                <a:latin typeface="-apple-system"/>
              </a:rPr>
              <a:t>mTLS</a:t>
            </a:r>
            <a:r>
              <a:rPr lang="en-US" b="0" i="0" dirty="0">
                <a:solidFill>
                  <a:srgbClr val="F0F6FC"/>
                </a:solidFill>
                <a:effectLst/>
                <a:latin typeface="-apple-system"/>
              </a:rPr>
              <a:t> is often used in a Zero Trust security framework* to verify users, devices, and servers within an organization. It can also help keep APIs secure&lt;.</a:t>
            </a:r>
          </a:p>
          <a:p>
            <a:pPr algn="l"/>
            <a:r>
              <a:rPr lang="en-US" b="0" i="0" dirty="0">
                <a:solidFill>
                  <a:srgbClr val="F0F6FC"/>
                </a:solidFill>
                <a:effectLst/>
                <a:latin typeface="-apple-system"/>
              </a:rPr>
              <a:t>*Zero Trust means that no user, device, or network traffic is trusted by default, an approach that helps eliminate many security vulnerabilities.</a:t>
            </a:r>
          </a:p>
          <a:p>
            <a:pPr algn="l">
              <a:buFont typeface="Arial" panose="020B0604020202020204" pitchFamily="34" charset="0"/>
              <a:buChar char="•"/>
            </a:pPr>
            <a:r>
              <a:rPr lang="en-US" b="0" i="0" dirty="0">
                <a:solidFill>
                  <a:srgbClr val="F0F6FC"/>
                </a:solidFill>
                <a:effectLst/>
                <a:latin typeface="-apple-system"/>
              </a:rPr>
              <a:t>JWTs: Services include a JSON Web Token (JWT) in their requests. Envoy validates the JWT signature and claims using a public key or a JWKS endpoint.</a:t>
            </a:r>
          </a:p>
          <a:p>
            <a:pPr algn="l">
              <a:buFont typeface="Arial" panose="020B0604020202020204" pitchFamily="34" charset="0"/>
              <a:buChar char="•"/>
            </a:pPr>
            <a:r>
              <a:rPr lang="en-US" b="0" i="0" dirty="0">
                <a:solidFill>
                  <a:srgbClr val="F0F6FC"/>
                </a:solidFill>
                <a:effectLst/>
                <a:latin typeface="-apple-system"/>
              </a:rPr>
              <a:t>Custom filters: Envoy allows custom </a:t>
            </a:r>
            <a:r>
              <a:rPr lang="en-US" b="0" i="0" dirty="0" err="1">
                <a:solidFill>
                  <a:srgbClr val="F0F6FC"/>
                </a:solidFill>
                <a:effectLst/>
                <a:latin typeface="-apple-system"/>
              </a:rPr>
              <a:t>gRPC</a:t>
            </a:r>
            <a:r>
              <a:rPr lang="en-US" b="0" i="0" dirty="0">
                <a:solidFill>
                  <a:srgbClr val="F0F6FC"/>
                </a:solidFill>
                <a:effectLst/>
                <a:latin typeface="-apple-system"/>
              </a:rPr>
              <a:t>-based authorization checks to be performed before forwarding requests to the upstream service. This is useful for applying business-specific authentication logic.</a:t>
            </a:r>
          </a:p>
          <a:p>
            <a:pPr algn="l">
              <a:buFont typeface="Arial" panose="020B0604020202020204" pitchFamily="34" charset="0"/>
              <a:buChar char="•"/>
            </a:pPr>
            <a:endParaRPr lang="en-US" b="0" i="0" dirty="0">
              <a:solidFill>
                <a:srgbClr val="F0F6FC"/>
              </a:solidFill>
              <a:effectLst/>
              <a:latin typeface="-apple-system"/>
            </a:endParaRPr>
          </a:p>
          <a:p>
            <a:pPr algn="l">
              <a:buFont typeface="Arial" panose="020B0604020202020204" pitchFamily="34" charset="0"/>
              <a:buChar char="•"/>
            </a:pPr>
            <a:r>
              <a:rPr lang="en-US" b="0" i="0" dirty="0">
                <a:solidFill>
                  <a:srgbClr val="F0F6FC"/>
                </a:solidFill>
                <a:effectLst/>
                <a:latin typeface="-apple-system"/>
              </a:rPr>
              <a:t>CONSIDER MOVING IT TO SECURITY</a:t>
            </a:r>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72646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22</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43</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B9838EE-8708-10D7-4D9B-51FC8504B23B}"/>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Service-to-service authentication</a:t>
            </a:r>
          </a:p>
        </p:txBody>
      </p:sp>
      <p:pic>
        <p:nvPicPr>
          <p:cNvPr id="5" name="Content Placeholder 4">
            <a:extLst>
              <a:ext uri="{FF2B5EF4-FFF2-40B4-BE49-F238E27FC236}">
                <a16:creationId xmlns:a16="http://schemas.microsoft.com/office/drawing/2014/main" id="{9EF3F84E-202C-7A1D-9456-68623B50B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7597" y="509847"/>
            <a:ext cx="6360134" cy="491320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577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5" name="Rectangle 615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59812"/>
            <a:ext cx="5638800" cy="1923617"/>
          </a:xfrm>
        </p:spPr>
        <p:txBody>
          <a:bodyPr anchor="t">
            <a:normAutofit/>
          </a:bodyPr>
          <a:lstStyle/>
          <a:p>
            <a:r>
              <a:rPr lang="en-US" u="sng">
                <a:solidFill>
                  <a:schemeClr val="tx2"/>
                </a:solidFill>
              </a:rPr>
              <a:t>Proxies &amp; Load Balancing</a:t>
            </a:r>
          </a:p>
        </p:txBody>
      </p:sp>
      <p:sp>
        <p:nvSpPr>
          <p:cNvPr id="6150" name="Content Placeholder 6149">
            <a:extLst>
              <a:ext uri="{FF2B5EF4-FFF2-40B4-BE49-F238E27FC236}">
                <a16:creationId xmlns:a16="http://schemas.microsoft.com/office/drawing/2014/main" id="{A135C75A-B2FF-02F8-AC7E-09258D24A2CD}"/>
              </a:ext>
            </a:extLst>
          </p:cNvPr>
          <p:cNvSpPr>
            <a:spLocks noGrp="1"/>
          </p:cNvSpPr>
          <p:nvPr>
            <p:ph idx="1"/>
          </p:nvPr>
        </p:nvSpPr>
        <p:spPr>
          <a:xfrm>
            <a:off x="6687160" y="559813"/>
            <a:ext cx="4633486" cy="1923617"/>
          </a:xfrm>
        </p:spPr>
        <p:txBody>
          <a:bodyPr anchor="t">
            <a:normAutofit/>
          </a:bodyPr>
          <a:lstStyle/>
          <a:p>
            <a:endParaRPr lang="en-US" sz="1800">
              <a:solidFill>
                <a:schemeClr val="tx2"/>
              </a:solidFill>
            </a:endParaRPr>
          </a:p>
        </p:txBody>
      </p:sp>
      <p:sp>
        <p:nvSpPr>
          <p:cNvPr id="6157" name="Rectangle 615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9" name="Rectangle 615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8470" y="2845085"/>
            <a:ext cx="7028940" cy="39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9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p:txBody>
          <a:bodyPr/>
          <a:lstStyle/>
          <a:p>
            <a:r>
              <a:rPr lang="en-US" u="sng" dirty="0"/>
              <a:t>Configuration &amp; Deployment</a:t>
            </a:r>
          </a:p>
        </p:txBody>
      </p:sp>
      <p:sp>
        <p:nvSpPr>
          <p:cNvPr id="3" name="Content Placeholder 2">
            <a:extLst>
              <a:ext uri="{FF2B5EF4-FFF2-40B4-BE49-F238E27FC236}">
                <a16:creationId xmlns:a16="http://schemas.microsoft.com/office/drawing/2014/main" id="{56F21C6C-9CEE-0E3B-BAB9-564719EDE4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63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p:txBody>
          <a:bodyPr/>
          <a:lstStyle/>
          <a:p>
            <a:r>
              <a:rPr lang="en-US" dirty="0"/>
              <a:t>How is typically Envoy deployed?</a:t>
            </a:r>
          </a:p>
        </p:txBody>
      </p:sp>
      <p:sp>
        <p:nvSpPr>
          <p:cNvPr id="3" name="Content Placeholder 2">
            <a:extLst>
              <a:ext uri="{FF2B5EF4-FFF2-40B4-BE49-F238E27FC236}">
                <a16:creationId xmlns:a16="http://schemas.microsoft.com/office/drawing/2014/main" id="{772A99C4-ADE0-1FE6-8F06-28B8F01F92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26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p:txBody>
          <a:bodyPr/>
          <a:lstStyle/>
          <a:p>
            <a:r>
              <a:rPr lang="en-US" dirty="0"/>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232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p:txBody>
          <a:bodyPr>
            <a:normAutofit fontScale="90000"/>
          </a:bodyPr>
          <a:lstStyle/>
          <a:p>
            <a:r>
              <a:rPr lang="en-US" dirty="0"/>
              <a:t>Dynamic configuration and control plane interaction in Envoy</a:t>
            </a:r>
          </a:p>
        </p:txBody>
      </p:sp>
      <p:sp>
        <p:nvSpPr>
          <p:cNvPr id="3" name="Content Placeholder 2">
            <a:extLst>
              <a:ext uri="{FF2B5EF4-FFF2-40B4-BE49-F238E27FC236}">
                <a16:creationId xmlns:a16="http://schemas.microsoft.com/office/drawing/2014/main" id="{C5FED04A-563C-7C77-0085-E933041256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444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p:txBody>
          <a:bodyPr>
            <a:normAutofit fontScale="90000"/>
          </a:bodyPr>
          <a:lstStyle/>
          <a:p>
            <a:r>
              <a:rPr lang="en-US" dirty="0"/>
              <a:t>Envoy’s integration with orchestration system like Kubernetes</a:t>
            </a:r>
          </a:p>
        </p:txBody>
      </p:sp>
      <p:sp>
        <p:nvSpPr>
          <p:cNvPr id="3" name="Content Placeholder 2">
            <a:extLst>
              <a:ext uri="{FF2B5EF4-FFF2-40B4-BE49-F238E27FC236}">
                <a16:creationId xmlns:a16="http://schemas.microsoft.com/office/drawing/2014/main" id="{EC5326A7-0267-7555-C199-BBD78E1555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33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sp>
        <p:nvSpPr>
          <p:cNvPr id="3" name="Content Placeholder 2">
            <a:extLst>
              <a:ext uri="{FF2B5EF4-FFF2-40B4-BE49-F238E27FC236}">
                <a16:creationId xmlns:a16="http://schemas.microsoft.com/office/drawing/2014/main" id="{B4B22F37-4A17-71B7-7CDB-06AAE33607BB}"/>
              </a:ext>
            </a:extLst>
          </p:cNvPr>
          <p:cNvSpPr>
            <a:spLocks noGrp="1"/>
          </p:cNvSpPr>
          <p:nvPr>
            <p:ph idx="1"/>
          </p:nvPr>
        </p:nvSpPr>
        <p:spPr/>
        <p:txBody>
          <a:bodyPr/>
          <a:lstStyle/>
          <a:p>
            <a:endParaRPr lang="en-US" dirty="0"/>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71D9-328B-7E80-2A72-60FDFF5A5AF8}"/>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480</TotalTime>
  <Words>4117</Words>
  <Application>Microsoft Office PowerPoint</Application>
  <PresentationFormat>Widescreen</PresentationFormat>
  <Paragraphs>221</Paragraphs>
  <Slides>45</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Aptos</vt:lpstr>
      <vt:lpstr>Arial</vt:lpstr>
      <vt:lpstr>Avenir Next LT Pro</vt:lpstr>
      <vt:lpstr>AvenirNext LT Pro Medium</vt:lpstr>
      <vt:lpstr>Google Sans</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Service-to-service authentication</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Ivanov,Bozhidar B.N.</cp:lastModifiedBy>
  <cp:revision>9</cp:revision>
  <dcterms:created xsi:type="dcterms:W3CDTF">2025-01-02T18:58:48Z</dcterms:created>
  <dcterms:modified xsi:type="dcterms:W3CDTF">2025-01-08T08:54:27Z</dcterms:modified>
</cp:coreProperties>
</file>